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36"/>
  </p:notesMasterIdLst>
  <p:sldIdLst>
    <p:sldId id="256" r:id="rId4"/>
    <p:sldId id="257" r:id="rId5"/>
    <p:sldId id="258" r:id="rId6"/>
    <p:sldId id="298" r:id="rId7"/>
    <p:sldId id="269" r:id="rId8"/>
    <p:sldId id="259" r:id="rId9"/>
    <p:sldId id="268" r:id="rId10"/>
    <p:sldId id="270" r:id="rId11"/>
    <p:sldId id="260" r:id="rId12"/>
    <p:sldId id="271" r:id="rId13"/>
    <p:sldId id="261" r:id="rId14"/>
    <p:sldId id="273" r:id="rId15"/>
    <p:sldId id="272" r:id="rId16"/>
    <p:sldId id="274" r:id="rId17"/>
    <p:sldId id="277" r:id="rId18"/>
    <p:sldId id="278" r:id="rId19"/>
    <p:sldId id="275" r:id="rId20"/>
    <p:sldId id="279" r:id="rId21"/>
    <p:sldId id="280" r:id="rId22"/>
    <p:sldId id="276" r:id="rId23"/>
    <p:sldId id="285" r:id="rId24"/>
    <p:sldId id="282" r:id="rId25"/>
    <p:sldId id="287" r:id="rId26"/>
    <p:sldId id="262" r:id="rId27"/>
    <p:sldId id="292" r:id="rId28"/>
    <p:sldId id="294" r:id="rId29"/>
    <p:sldId id="295" r:id="rId30"/>
    <p:sldId id="296" r:id="rId31"/>
    <p:sldId id="297" r:id="rId32"/>
    <p:sldId id="263" r:id="rId33"/>
    <p:sldId id="265" r:id="rId34"/>
    <p:sldId id="29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7331" autoAdjust="0"/>
  </p:normalViewPr>
  <p:slideViewPr>
    <p:cSldViewPr snapToGrid="0">
      <p:cViewPr>
        <p:scale>
          <a:sx n="75" d="100"/>
          <a:sy n="75" d="100"/>
        </p:scale>
        <p:origin x="126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02.01.2019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Vorstellung der wichtigsten Schritte (grob,</a:t>
            </a:r>
            <a:r>
              <a:rPr lang="de-DE" baseline="0" dirty="0" smtClean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Vorstellung des WAS, weniger des WIE (Zeit)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18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Bewegungsmuster</a:t>
            </a:r>
            <a:r>
              <a:rPr lang="de-DE" baseline="0" dirty="0" smtClean="0"/>
              <a:t> ^= </a:t>
            </a:r>
            <a:r>
              <a:rPr lang="de-DE" baseline="0" dirty="0" err="1" smtClean="0"/>
              <a:t>opt</a:t>
            </a:r>
            <a:r>
              <a:rPr lang="de-DE" baseline="0" dirty="0" smtClean="0"/>
              <a:t>. Fahrspur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83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 smtClean="0"/>
              <a:t>TODO:</a:t>
            </a:r>
            <a:r>
              <a:rPr lang="de-DE" baseline="0" dirty="0" smtClean="0"/>
              <a:t> Austauschen des Bildes (Bild mit nur einer Spur)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743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Hsieh</a:t>
            </a:r>
            <a:r>
              <a:rPr lang="de-DE" baseline="0" dirty="0" smtClean="0"/>
              <a:t>: Annahme alle Spuren sind parallel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Hier: Parallele Fahrspuren müssen identifiziert werden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55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Bestimmung</a:t>
            </a:r>
            <a:r>
              <a:rPr lang="de-DE" baseline="0" dirty="0" smtClean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Fallback</a:t>
            </a:r>
            <a:r>
              <a:rPr lang="de-DE" baseline="0" dirty="0" smtClean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Unterschied Überlagerung &amp;</a:t>
            </a:r>
            <a:r>
              <a:rPr lang="de-DE" baseline="0" dirty="0" smtClean="0"/>
              <a:t> Kreuzung</a:t>
            </a:r>
            <a:endParaRPr lang="de-DE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Fahrzeuge müssen eindeutig einer Spur zuzuordnen sein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Schwierigkeit:</a:t>
            </a:r>
            <a:r>
              <a:rPr lang="de-DE" baseline="0" dirty="0" smtClean="0"/>
              <a:t> Welche Spur soll partitioniert werden?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Intuitiv meist leicht ersichtlich, eindeutige Strategie für Algorithmus schwierig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Kriterien: Krümmung, Anzahl Fahrzeuge auf Spur, Länge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687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Wichtigste Schritte</a:t>
            </a:r>
            <a:r>
              <a:rPr lang="de-DE" baseline="0" dirty="0" smtClean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Anlegen der Spuren in Datenformat der </a:t>
            </a:r>
            <a:r>
              <a:rPr lang="de-DE" baseline="0" dirty="0" err="1" smtClean="0"/>
              <a:t>Vehicle-Tracker</a:t>
            </a:r>
            <a:r>
              <a:rPr lang="de-DE" baseline="0" dirty="0" smtClean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„richtig“ == der Intuition des Menschen entsprechend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Vortrag mit Details</a:t>
            </a:r>
            <a:r>
              <a:rPr lang="de-DE" baseline="0" dirty="0" smtClean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Bislang Fahrspur-Definition</a:t>
            </a:r>
            <a:r>
              <a:rPr lang="de-DE" baseline="0" dirty="0" smtClean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800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5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Ablauf</a:t>
            </a:r>
            <a:r>
              <a:rPr lang="de-DE" baseline="0" dirty="0" smtClean="0"/>
              <a:t> definiert auf Basis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Vereinfacht</a:t>
            </a:r>
            <a:r>
              <a:rPr lang="de-DE" baseline="0" dirty="0" smtClean="0"/>
              <a:t> (wichtigste Schritte)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A27B8-4128-44BF-8FCA-641804D412E5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F29B0-32E3-475A-81D2-1A9D5EEFAE3F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B909-A731-4507-AFD8-8B57C42CB9F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3F9CA-6980-4E0A-B3D8-D129AFBAED65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A74DE-0026-461D-8DBB-B16F6BC1D6E8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BFC11-B99A-4133-8794-6BE6C966A4F7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92D29-11B0-47DD-A650-D1F3AF3439C0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8D05-FD96-4208-802D-54F6477FD363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27C0B-D969-4BD0-83B8-826EA860FFD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C28B-08FD-4592-A53F-CEA50ACEA14E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ACF2D-F0C5-4E48-B9DF-0155D873218C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66CA-A717-4466-975C-530308BB842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95D5-9079-42D6-B323-A063B8055EEF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EA0A-F7E4-412A-8A07-37DB0DB9F1FC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EC2F-9D0E-4011-98A4-9F35EC4F372F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3D2D564-E2D5-401A-B4EB-4D97AEC5B484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dirty="0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C9B6AD0-0016-4490-9553-9F2EBDC8DBC8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8CB8-B750-4E09-8249-9C36DFBA7738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38B2678-9D06-4377-B43D-2A4A92A983CC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4172FD2-7A55-481F-96B9-0C082CAA959C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BB8E9137-3C6E-4C69-B8EA-60B9CED612E6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97060F49-126F-448B-A33D-748D8929594E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08F4-27D9-4F2B-9870-13623667746A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35FA-F949-4743-B145-7E725614BD6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B823-1661-4CB8-A50B-86ECE1D8C3A1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FAF6-BE3C-45EF-9641-7C01ED91EA6A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1601E-CE79-4E33-A917-B22A73BD82C3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E4C32-7E0C-4EED-8839-45662FAA4385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042527D-7DD8-43A6-9FE4-27968234BAB7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F64394-1223-45E7-883E-00E007102E5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 smtClean="0"/>
              <a:t>Fahrspurerkennung in Luftaufnahmen </a:t>
            </a:r>
            <a:r>
              <a:rPr lang="de-DE" sz="4400" dirty="0"/>
              <a:t>mittels</a:t>
            </a:r>
            <a:br>
              <a:rPr lang="de-DE" sz="4400" dirty="0"/>
            </a:br>
            <a:r>
              <a:rPr lang="de-DE" sz="4400" dirty="0" smtClean="0"/>
              <a:t>Fahrzeugtrajektorien</a:t>
            </a:r>
            <a:br>
              <a:rPr lang="de-DE" sz="4400" dirty="0" smtClean="0"/>
            </a:br>
            <a:r>
              <a:rPr lang="de-DE" sz="4400" dirty="0"/>
              <a:t/>
            </a:r>
            <a:br>
              <a:rPr lang="de-DE" sz="4400" dirty="0"/>
            </a:br>
            <a:r>
              <a:rPr lang="de-DE" sz="3200" dirty="0" smtClean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Steffen Schmid, WS 18/19</a:t>
            </a:r>
          </a:p>
          <a:p>
            <a:r>
              <a:rPr lang="de-DE" dirty="0"/>
              <a:t>IT-Designers </a:t>
            </a:r>
            <a:r>
              <a:rPr lang="de-DE" dirty="0" err="1" smtClean="0"/>
              <a:t>Gmbh</a:t>
            </a:r>
            <a:endParaRPr lang="de-DE" dirty="0" smtClean="0"/>
          </a:p>
          <a:p>
            <a:r>
              <a:rPr lang="de-DE" dirty="0" smtClean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 Überblick Spurerkennung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65" y="1333309"/>
            <a:ext cx="7552893" cy="438085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491380" y="575574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3.2: Basisablauf der Spurerkennung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Realisierung der 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4.1 </a:t>
            </a:r>
            <a:r>
              <a:rPr lang="de-DE" dirty="0"/>
              <a:t>Vorverarbeitung der </a:t>
            </a:r>
            <a:r>
              <a:rPr lang="de-DE" dirty="0" smtClean="0"/>
              <a:t>Trajektoriedaten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Wichtig um Qualität und Performance der nachfolgenden Schritte zu steigern</a:t>
            </a:r>
          </a:p>
          <a:p>
            <a:r>
              <a:rPr lang="de-DE" dirty="0" smtClean="0"/>
              <a:t>Entfernung von Ausreißern und defekten Trajektorien aus Roh-Daten</a:t>
            </a:r>
          </a:p>
          <a:p>
            <a:r>
              <a:rPr lang="de-DE" dirty="0" smtClean="0"/>
              <a:t>Erhalt von Trajektorien, welche eine Bewegung durch den untersuchten Straßenabschnitt vollständig beschreiben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Resampling</a:t>
            </a:r>
            <a:r>
              <a:rPr lang="de-DE" dirty="0" smtClean="0"/>
              <a:t> der Trajektorien</a:t>
            </a:r>
          </a:p>
          <a:p>
            <a:pPr lvl="1"/>
            <a:r>
              <a:rPr lang="de-DE" dirty="0" smtClean="0"/>
              <a:t>Entfernung zu kurzer Trajektorien</a:t>
            </a:r>
          </a:p>
          <a:p>
            <a:pPr lvl="1"/>
            <a:r>
              <a:rPr lang="de-DE" dirty="0" smtClean="0"/>
              <a:t>Entfernung unterbrochener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493849" y="58028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4.1: Vorverarbeitung Trajektoriedaten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Ziel:</a:t>
            </a:r>
          </a:p>
          <a:p>
            <a:pPr lvl="1"/>
            <a:r>
              <a:rPr lang="de-DE" dirty="0" smtClean="0"/>
              <a:t>Identifikation von Spur-Clustern in Trajektoriedaten</a:t>
            </a:r>
          </a:p>
          <a:p>
            <a:pPr lvl="1"/>
            <a:r>
              <a:rPr lang="de-DE" dirty="0" smtClean="0"/>
              <a:t>Jedes Cluster beschreibt ein mehrfach vorkommendes Bewegungsmuster im Straßenabschnitt</a:t>
            </a:r>
          </a:p>
          <a:p>
            <a:r>
              <a:rPr lang="de-DE" dirty="0" smtClean="0"/>
              <a:t>Auswahl eines passenden Clusteralgorithmus und Distanzmaßes entscheidend für Ergebnisse</a:t>
            </a:r>
          </a:p>
          <a:p>
            <a:r>
              <a:rPr lang="de-DE" dirty="0" smtClean="0"/>
              <a:t>Gewählter Ansatz: DBSCAN Clusteralgorithmus und LCSS Distanzmaß</a:t>
            </a:r>
          </a:p>
          <a:p>
            <a:r>
              <a:rPr lang="de-DE" dirty="0" smtClean="0"/>
              <a:t>Vorteile des Ansatzes:</a:t>
            </a:r>
          </a:p>
          <a:p>
            <a:pPr lvl="1"/>
            <a:r>
              <a:rPr lang="de-DE" dirty="0" smtClean="0"/>
              <a:t>Automatische Bestimmung der Clusteranzahl</a:t>
            </a:r>
          </a:p>
          <a:p>
            <a:pPr lvl="1"/>
            <a:r>
              <a:rPr lang="de-DE" dirty="0" smtClean="0"/>
              <a:t>Umgang mit Ausreißern</a:t>
            </a:r>
          </a:p>
          <a:p>
            <a:pPr lvl="1"/>
            <a:r>
              <a:rPr lang="de-DE" dirty="0" smtClean="0"/>
              <a:t>Vergleichsweise wenige, intuitive Parametrisierung</a:t>
            </a:r>
          </a:p>
          <a:p>
            <a:pPr lvl="1"/>
            <a:r>
              <a:rPr lang="de-DE" dirty="0" smtClean="0"/>
              <a:t>Gute Performance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409700"/>
            <a:ext cx="473202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4.2: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47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4.2: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werden aus Trajektorie-Clustern abgeleitet</a:t>
            </a:r>
          </a:p>
          <a:p>
            <a:r>
              <a:rPr lang="de-DE" dirty="0" smtClean="0"/>
              <a:t>Aufbau Spur-Geometrie:</a:t>
            </a:r>
          </a:p>
          <a:p>
            <a:pPr lvl="1"/>
            <a:r>
              <a:rPr lang="de-DE" dirty="0" smtClean="0"/>
              <a:t>Mittellinie</a:t>
            </a:r>
          </a:p>
          <a:p>
            <a:pPr lvl="1"/>
            <a:r>
              <a:rPr lang="de-DE" dirty="0" smtClean="0"/>
              <a:t>Zwei Hüll-Linien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014370"/>
            <a:ext cx="6948579" cy="272602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335507" y="5650466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4.3: Aufbau Spur-Geometrien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Spur-Mittellinien</a:t>
            </a:r>
          </a:p>
          <a:p>
            <a:r>
              <a:rPr lang="de-DE" dirty="0" smtClean="0"/>
              <a:t>Mittellinien verlaufen mittig durch Trajektorie-Cluster</a:t>
            </a:r>
          </a:p>
          <a:p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10" y="2520439"/>
            <a:ext cx="6443540" cy="338506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82988" y="59055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4.4: Mittellinie in Trajektorie-Cluster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1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4.5: Bestimmung der Spur-Mittellinien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11" y="1804131"/>
            <a:ext cx="4367529" cy="35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Hintergrund, Ziele und Motivation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Stand der Technik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Überblick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Realisierung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Auswertung und Ergebnisse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Fazit und Ausblick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Spurhüllen</a:t>
            </a:r>
          </a:p>
          <a:p>
            <a:r>
              <a:rPr lang="de-DE" dirty="0" smtClean="0"/>
              <a:t>Hüll-Linien definieren Breite einer Spur</a:t>
            </a:r>
          </a:p>
          <a:p>
            <a:r>
              <a:rPr lang="de-DE" dirty="0" smtClean="0"/>
              <a:t>Grundlegender Ansatz basierend auf </a:t>
            </a:r>
            <a:r>
              <a:rPr lang="de-DE" i="1" dirty="0" err="1" smtClean="0"/>
              <a:t>Hsieh</a:t>
            </a:r>
            <a:r>
              <a:rPr lang="de-DE" i="1" dirty="0"/>
              <a:t> </a:t>
            </a:r>
            <a:r>
              <a:rPr lang="de-DE" i="1" dirty="0" smtClean="0"/>
              <a:t>et al.</a:t>
            </a:r>
          </a:p>
          <a:p>
            <a:r>
              <a:rPr lang="de-DE" dirty="0" smtClean="0"/>
              <a:t>Bestimmung </a:t>
            </a:r>
            <a:r>
              <a:rPr lang="de-DE" dirty="0"/>
              <a:t>der </a:t>
            </a:r>
            <a:r>
              <a:rPr lang="de-DE" dirty="0" smtClean="0"/>
              <a:t>Spurbreite </a:t>
            </a:r>
            <a:r>
              <a:rPr lang="de-DE" dirty="0"/>
              <a:t>auf Basis des Abstandes paralleler Mittellinien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5" y="3204451"/>
            <a:ext cx="6720410" cy="263651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21423" y="5827232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4.6: Konzept Bestimmung Spurhüllen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5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4.7: Bestimmung der Spur-Hüllen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3979"/>
            <a:ext cx="4370486" cy="35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4.4 Partitionierung der Spuren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dürfen sich nicht überlagern</a:t>
            </a:r>
          </a:p>
          <a:p>
            <a:r>
              <a:rPr lang="de-DE" dirty="0" smtClean="0"/>
              <a:t>Überlagerte Spurabschnitte entfernen</a:t>
            </a:r>
          </a:p>
          <a:p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23" y="2362201"/>
            <a:ext cx="4804314" cy="3568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70916" y="5899550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4.8: Beispiel Spur-Überlagerung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8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67716" y="5469255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4.9: Partitionierung der Spur-Geometrien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</a:t>
            </a:r>
            <a:r>
              <a:rPr lang="de-DE" dirty="0" smtClean="0"/>
              <a:t>. Auswertung und Ergebnisse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Spurerkennungs-Algorithmus arbeitet in mehreren Schritten</a:t>
            </a:r>
          </a:p>
          <a:p>
            <a:r>
              <a:rPr lang="de-DE" dirty="0" smtClean="0"/>
              <a:t>In jedem Schritt können „Fehler“ auftreten, welche sich fortsetzen</a:t>
            </a:r>
          </a:p>
          <a:p>
            <a:r>
              <a:rPr lang="de-DE" dirty="0" smtClean="0"/>
              <a:t>Primäre Anforderung für korrekte Funktionsweise: </a:t>
            </a:r>
            <a:endParaRPr lang="de-DE" dirty="0"/>
          </a:p>
          <a:p>
            <a:pPr marL="0" indent="0" algn="ctr">
              <a:buNone/>
            </a:pPr>
            <a:r>
              <a:rPr lang="de-DE" dirty="0" smtClean="0"/>
              <a:t>Ausreichend komplette Trajektorien auf jeder Fahrspur</a:t>
            </a:r>
          </a:p>
          <a:p>
            <a:r>
              <a:rPr lang="de-DE" dirty="0" smtClean="0"/>
              <a:t>Default-Parametrisierung liefert in den meisten Fällen gute Ergebnisse</a:t>
            </a:r>
          </a:p>
          <a:p>
            <a:r>
              <a:rPr lang="de-DE" dirty="0" smtClean="0"/>
              <a:t>Bei Bedarf können Parameter von Benutzer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4173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5.1: Fahrspuren Datensatz </a:t>
            </a:r>
            <a:r>
              <a:rPr lang="de-DE" i="1" dirty="0" smtClean="0"/>
              <a:t>Entennest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5.2: Fahrspuren Datensatz </a:t>
            </a:r>
            <a:r>
              <a:rPr lang="de-DE" i="1" dirty="0" smtClean="0"/>
              <a:t>Düsseldorf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5.3: Fahrspuren Datensatz Neckartor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5.4: Fahrspuren Datensatz </a:t>
            </a:r>
            <a:r>
              <a:rPr lang="de-DE" i="1" dirty="0" smtClean="0"/>
              <a:t>Heilbronner-Straße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Auswertung und Ergebnisse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5.1: Fahrspuren Datensatz </a:t>
            </a:r>
            <a:r>
              <a:rPr lang="de-DE" i="1" dirty="0" smtClean="0"/>
              <a:t>Steinheim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Hintergrund, Ziele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 smtClean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Masterthesis im Rahmen des MEC-View Teilprojektes </a:t>
            </a:r>
            <a:r>
              <a:rPr lang="de-DE" i="1" dirty="0" smtClean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Ziele des Projektes Luftbeobachtung: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Analyse des Fahrverhaltens der Verkehrsteilnehmer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 smtClean="0"/>
              <a:t>Ziele und Motivation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Automatische Erkennung von Fahrspuren in Luftaufnahmen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der Spuren anhand von Trajektorie-Daten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Kenntnis der Fahrspuren ermöglicht genauere Untersuchung der Fahrverhalten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6. Fazit und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Entwickelter Ansatz kann Fahrspuren in unterschiedlichen Szenarien erkennen</a:t>
            </a:r>
          </a:p>
          <a:p>
            <a:r>
              <a:rPr lang="de-DE" dirty="0" smtClean="0"/>
              <a:t>Kleine Korrekturen können vom Benutzer vorgenommen werden</a:t>
            </a:r>
          </a:p>
          <a:p>
            <a:r>
              <a:rPr lang="de-DE" dirty="0" smtClean="0"/>
              <a:t>Die Definition eines Verfahrens, welches sich in allen Situationen „richtig“ verhält, ist sehr schwierig beziehungsweise unmöglich</a:t>
            </a:r>
          </a:p>
          <a:p>
            <a:r>
              <a:rPr lang="de-DE" dirty="0" smtClean="0"/>
              <a:t>Mögliche Optimierungen und Weiterentwicklungen:</a:t>
            </a:r>
          </a:p>
          <a:p>
            <a:pPr lvl="1"/>
            <a:r>
              <a:rPr lang="de-DE" dirty="0" smtClean="0"/>
              <a:t>Alternativer Clusteransatz (vollständige Trajektorien nicht als Voraussetzung)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 smtClean="0"/>
              <a:t>[</a:t>
            </a:r>
            <a:r>
              <a:rPr lang="de-DE" b="1" i="1" dirty="0" err="1" smtClean="0"/>
              <a:t>Makris</a:t>
            </a:r>
            <a:r>
              <a:rPr lang="de-DE" b="1" i="1" dirty="0" smtClean="0"/>
              <a:t> et al., 2005]</a:t>
            </a:r>
            <a:r>
              <a:rPr lang="de-DE" dirty="0" smtClean="0"/>
              <a:t>, </a:t>
            </a:r>
            <a:r>
              <a:rPr lang="de-DE" dirty="0"/>
              <a:t>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doi.org/10.1109/TSMCB.2005.846652</a:t>
            </a:r>
            <a:endParaRPr lang="de-DE" dirty="0" smtClean="0"/>
          </a:p>
          <a:p>
            <a:r>
              <a:rPr lang="en-US" b="1" i="1" dirty="0" smtClean="0"/>
              <a:t>[Hu et al., 2005]</a:t>
            </a:r>
            <a:r>
              <a:rPr lang="en-US" dirty="0" smtClean="0"/>
              <a:t>, </a:t>
            </a:r>
            <a:r>
              <a:rPr lang="en-US" dirty="0"/>
              <a:t>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doi.org/10.1109/ICIP.2005.1530127</a:t>
            </a:r>
            <a:endParaRPr lang="en-US" dirty="0" smtClean="0"/>
          </a:p>
          <a:p>
            <a:r>
              <a:rPr lang="de-DE" b="1" i="1" dirty="0" smtClean="0"/>
              <a:t>[Teng et al., 2015]</a:t>
            </a:r>
            <a:r>
              <a:rPr lang="de-DE" dirty="0" smtClean="0"/>
              <a:t>, </a:t>
            </a:r>
            <a:r>
              <a:rPr lang="de-DE" dirty="0"/>
              <a:t>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doi.org/10.1109/MVA.2015.7153201</a:t>
            </a:r>
            <a:endParaRPr lang="de-DE" dirty="0" smtClean="0"/>
          </a:p>
          <a:p>
            <a:r>
              <a:rPr lang="de-DE" b="1" i="1" dirty="0" smtClean="0"/>
              <a:t>[</a:t>
            </a:r>
            <a:r>
              <a:rPr lang="de-DE" b="1" i="1" dirty="0" err="1" smtClean="0"/>
              <a:t>Hsieh</a:t>
            </a:r>
            <a:r>
              <a:rPr lang="de-DE" b="1" i="1" dirty="0" smtClean="0"/>
              <a:t> et al., 2006]</a:t>
            </a:r>
            <a:r>
              <a:rPr lang="de-DE" dirty="0" smtClean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Hintergrund, Ziele und 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Integration </a:t>
            </a:r>
            <a:r>
              <a:rPr lang="de-DE" dirty="0"/>
              <a:t>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</a:t>
            </a:r>
            <a:r>
              <a:rPr lang="de-DE" dirty="0" smtClean="0"/>
              <a:t>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von Fahrspuren in unterschiedlichen </a:t>
            </a:r>
            <a:r>
              <a:rPr lang="de-DE" dirty="0" err="1" smtClean="0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Hintergrund, Ziele und Motivation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577747" y="5432318"/>
            <a:ext cx="415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1.1: Fahrspurdefinition mittels Trajektoriedaten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Die meisten Veröffentlichungen lösen Problem visuell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Einsatz von Methoden aus den Bereichen Computer-Vision und </a:t>
            </a:r>
            <a:r>
              <a:rPr lang="de-DE" dirty="0" err="1" smtClean="0"/>
              <a:t>Machine</a:t>
            </a:r>
            <a:r>
              <a:rPr lang="de-DE" dirty="0" smtClean="0"/>
              <a:t>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Bisherige Vorgehen, welche mit Trajektoriedaten arbeiten, besitzen Einschränkungen: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Überlagerungen von Fahrspuren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5302"/>
            <a:ext cx="4141925" cy="31765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71" y="1865302"/>
            <a:ext cx="5579409" cy="317659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97280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2.1: Fahrspuren [</a:t>
            </a:r>
            <a:r>
              <a:rPr lang="de-DE" dirty="0" err="1" smtClean="0"/>
              <a:t>Makris</a:t>
            </a:r>
            <a:r>
              <a:rPr lang="de-DE" dirty="0" smtClean="0"/>
              <a:t> et al., 2005]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576271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2.2: Fahrspuren [Teng et al., 2015]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84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508989" y="1421139"/>
            <a:ext cx="214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2.3: Fahrspuren [</a:t>
            </a:r>
            <a:r>
              <a:rPr lang="de-DE" dirty="0" err="1" smtClean="0"/>
              <a:t>Hsieh</a:t>
            </a:r>
            <a:r>
              <a:rPr lang="de-DE" dirty="0" smtClean="0"/>
              <a:t> et al., 2006]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21139"/>
            <a:ext cx="7411709" cy="203437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95549"/>
            <a:ext cx="7500621" cy="213020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597901" y="3695549"/>
            <a:ext cx="22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2.4: Fahrspuren [Hu et al., 2005]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6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 Überblick 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 wird Teilmodul der Anwendung „</a:t>
            </a:r>
            <a:r>
              <a:rPr lang="de-DE" i="1" dirty="0" err="1" smtClean="0"/>
              <a:t>Vehicle-Tracker</a:t>
            </a:r>
            <a:r>
              <a:rPr lang="de-DE" i="1" dirty="0" smtClean="0"/>
              <a:t>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HS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17726"/>
            <a:ext cx="10058400" cy="356379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493849" y="57647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3.1: Einordnung Spurerkennung in Gesamtsystem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1514</Words>
  <Application>Microsoft Office PowerPoint</Application>
  <PresentationFormat>Breitbild</PresentationFormat>
  <Paragraphs>261</Paragraphs>
  <Slides>32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Fahrspurerkennung in Luftaufnahmen mittels Fahrzeugtrajektorien  Masterarbeit</vt:lpstr>
      <vt:lpstr>Gliederung</vt:lpstr>
      <vt:lpstr>1. Hintergrund, Ziele und Motivation</vt:lpstr>
      <vt:lpstr>1. Hintergrund, Ziele und Motivation</vt:lpstr>
      <vt:lpstr>1. Hintergrund, Ziele und Motivation</vt:lpstr>
      <vt:lpstr>2. Stand der Technik</vt:lpstr>
      <vt:lpstr>2. Stand der Technik</vt:lpstr>
      <vt:lpstr>2. Stand der Technik</vt:lpstr>
      <vt:lpstr>3. Überblick Spurerkennung</vt:lpstr>
      <vt:lpstr>3. Überblick Spurerkennung</vt:lpstr>
      <vt:lpstr>4. Realisierung der Spurerkennung</vt:lpstr>
      <vt:lpstr>4.1 Vorverarbeitung der Trajektoriedaten</vt:lpstr>
      <vt:lpstr>4.1 Vorverarbeitung der Trajektoriedaten</vt:lpstr>
      <vt:lpstr>4.2 Clusteranalyse der Trajektorien</vt:lpstr>
      <vt:lpstr>4.2 Clusteranalyse der Trajektorien</vt:lpstr>
      <vt:lpstr>4.2 Clusteranalyse der Trajektorien</vt:lpstr>
      <vt:lpstr>4.3 Bestimmung der Spur-Geometrien</vt:lpstr>
      <vt:lpstr>4.3 Bestimmung der Spur-Geometrien</vt:lpstr>
      <vt:lpstr>4.3 Bestimmung der Spur-Geometrien</vt:lpstr>
      <vt:lpstr>4.3 Bestimmung der Spur-Geometrien</vt:lpstr>
      <vt:lpstr>4.3 Bestimmung der Spur-Geometrien</vt:lpstr>
      <vt:lpstr>4.4 Partitionierung der Spuren</vt:lpstr>
      <vt:lpstr>4.4 Partitionierung der Spuren</vt:lpstr>
      <vt:lpstr>5. Auswertung und Ergebnisse</vt:lpstr>
      <vt:lpstr>5. Auswertung und Ergebnisse</vt:lpstr>
      <vt:lpstr>5. Auswertung und Ergebnisse</vt:lpstr>
      <vt:lpstr>5. Auswertung und Ergebnisse</vt:lpstr>
      <vt:lpstr>5. Auswertung und Ergebnisse</vt:lpstr>
      <vt:lpstr>5. Auswertung und Ergebnisse</vt:lpstr>
      <vt:lpstr>6. Fazit und Ausblick</vt:lpstr>
      <vt:lpstr>Quellen und Referenzen</vt:lpstr>
      <vt:lpstr>Quellen und Referenzen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71</cp:revision>
  <dcterms:created xsi:type="dcterms:W3CDTF">2019-01-02T07:27:27Z</dcterms:created>
  <dcterms:modified xsi:type="dcterms:W3CDTF">2019-01-02T14:59:19Z</dcterms:modified>
</cp:coreProperties>
</file>